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3" r:id="rId23"/>
    <p:sldId id="284" r:id="rId24"/>
    <p:sldId id="290" r:id="rId25"/>
    <p:sldId id="285" r:id="rId26"/>
    <p:sldId id="286" r:id="rId27"/>
    <p:sldId id="288" r:id="rId28"/>
    <p:sldId id="291" r:id="rId29"/>
    <p:sldId id="292" r:id="rId30"/>
    <p:sldId id="293" r:id="rId31"/>
    <p:sldId id="294" r:id="rId32"/>
    <p:sldId id="295" r:id="rId33"/>
    <p:sldId id="277" r:id="rId34"/>
    <p:sldId id="278" r:id="rId35"/>
    <p:sldId id="279" r:id="rId36"/>
    <p:sldId id="280" r:id="rId37"/>
    <p:sldId id="281" r:id="rId38"/>
    <p:sldId id="28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  <p15:guide id="3" pos="44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74"/>
    <p:restoredTop sz="94660"/>
  </p:normalViewPr>
  <p:slideViewPr>
    <p:cSldViewPr snapToGrid="0">
      <p:cViewPr varScale="1">
        <p:scale>
          <a:sx n="81" d="100"/>
          <a:sy n="81" d="100"/>
        </p:scale>
        <p:origin x="108" y="732"/>
      </p:cViewPr>
      <p:guideLst>
        <p:guide orient="horz" pos="2159"/>
        <p:guide pos="3839"/>
        <p:guide pos="44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/>
            <p:nvPr/>
          </p:nvSpPr>
          <p:spPr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7"/>
            <p:cNvSpPr/>
            <p:nvPr/>
          </p:nvSpPr>
          <p:spPr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8"/>
            <p:cNvSpPr/>
            <p:nvPr/>
          </p:nvSpPr>
          <p:spPr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10451" y="2901589"/>
            <a:ext cx="6484599" cy="1001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000">
                <a:solidFill>
                  <a:srgbClr val="64818D"/>
                </a:solidFill>
                <a:latin typeface="KoPub돋움체 Bold"/>
                <a:ea typeface="KoPub돋움체 Bold"/>
              </a:rPr>
              <a:t>이것외워조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2965" y="3997544"/>
            <a:ext cx="4091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KoPub돋움체 Medium"/>
                <a:ea typeface="KoPub돋움체 Medium"/>
              </a:rPr>
              <a:t>이재찬</a:t>
            </a:r>
            <a:r>
              <a:rPr lang="en-US" altLang="ko-KR" sz="1400">
                <a:latin typeface="KoPub돋움체 Medium"/>
                <a:ea typeface="KoPub돋움체 Medium"/>
              </a:rPr>
              <a:t> </a:t>
            </a:r>
            <a:r>
              <a:rPr lang="ko-KR" altLang="en-US">
                <a:latin typeface="KoPub돋움체 Medium"/>
                <a:ea typeface="KoPub돋움체 Medium"/>
              </a:rPr>
              <a:t>이진혁</a:t>
            </a:r>
            <a:r>
              <a:rPr lang="ko-KR" altLang="en-US" sz="1400">
                <a:latin typeface="KoPub돋움체 Medium"/>
                <a:ea typeface="KoPub돋움체 Medium"/>
              </a:rPr>
              <a:t> </a:t>
            </a:r>
            <a:r>
              <a:rPr lang="ko-KR" altLang="en-US">
                <a:latin typeface="KoPub돋움체 Medium"/>
                <a:ea typeface="KoPub돋움체 Medium"/>
              </a:rPr>
              <a:t>신승환</a:t>
            </a:r>
            <a:r>
              <a:rPr lang="ko-KR" altLang="en-US" sz="1400">
                <a:latin typeface="KoPub돋움체 Medium"/>
                <a:ea typeface="KoPub돋움체 Medium"/>
              </a:rPr>
              <a:t> </a:t>
            </a:r>
            <a:r>
              <a:rPr lang="ko-KR" altLang="en-US">
                <a:latin typeface="KoPub돋움체 Medium"/>
                <a:ea typeface="KoPub돋움체 Medium"/>
              </a:rPr>
              <a:t>임세웅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latin typeface="KoPub돋움체 Light"/>
                <a:ea typeface="KoPub돋움체 Light"/>
              </a:rPr>
              <a:t>Slug. All right reserved.</a:t>
            </a:r>
            <a:endParaRPr lang="ko-KR" altLang="en-US" sz="1000">
              <a:latin typeface="KoPub돋움체 Light"/>
              <a:ea typeface="KoPub돋움체 Light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/>
            <p:nvPr/>
          </p:nvSpPr>
          <p:spPr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7"/>
            <p:cNvSpPr/>
            <p:nvPr/>
          </p:nvSpPr>
          <p:spPr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8"/>
            <p:cNvSpPr/>
            <p:nvPr/>
          </p:nvSpPr>
          <p:spPr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상세정보창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250" y="1306010"/>
            <a:ext cx="5629465" cy="5459392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200322" y="6303818"/>
            <a:ext cx="1555317" cy="554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81562" y="1595758"/>
            <a:ext cx="3105583" cy="1448002"/>
          </a:xfrm>
          <a:prstGeom prst="rect">
            <a:avLst/>
          </a:prstGeom>
        </p:spPr>
      </p:pic>
      <p:cxnSp>
        <p:nvCxnSpPr>
          <p:cNvPr id="98" name="연결선: 꺾임 97"/>
          <p:cNvCxnSpPr>
            <a:stCxn id="96" idx="3"/>
            <a:endCxn id="97" idx="1"/>
          </p:cNvCxnSpPr>
          <p:nvPr/>
        </p:nvCxnSpPr>
        <p:spPr>
          <a:xfrm flipV="1">
            <a:off x="3755640" y="2319759"/>
            <a:ext cx="3825922" cy="426114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796028" y="3429000"/>
            <a:ext cx="2915787" cy="636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간단한 포부를 입력하여 </a:t>
            </a:r>
          </a:p>
          <a:p>
            <a:pPr>
              <a:defRPr/>
            </a:pPr>
            <a:r>
              <a:rPr lang="ko-KR" altLang="en-US"/>
              <a:t>클래스를 신청할수가 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만들기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412" y="1373406"/>
            <a:ext cx="3858612" cy="4340271"/>
          </a:xfrm>
          <a:prstGeom prst="rect">
            <a:avLst/>
          </a:prstGeom>
        </p:spPr>
      </p:pic>
      <p:pic>
        <p:nvPicPr>
          <p:cNvPr id="96" name="그림 9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135967" y="1373406"/>
            <a:ext cx="3852000" cy="4320000"/>
          </a:xfrm>
          <a:prstGeom prst="rect">
            <a:avLst/>
          </a:prstGeom>
        </p:spPr>
      </p:pic>
      <p:pic>
        <p:nvPicPr>
          <p:cNvPr id="97" name="그림 9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151838" y="1373406"/>
            <a:ext cx="3852000" cy="43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스터디 단어장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7976" y="1313865"/>
            <a:ext cx="8529749" cy="5411508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7794752" y="2024057"/>
            <a:ext cx="1024812" cy="433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9182578" y="1825423"/>
            <a:ext cx="2686705" cy="910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단어장 만들기 권한이 있는 유저만 단어장 만들기가 가능하다</a:t>
            </a:r>
            <a:r>
              <a:rPr lang="en-US" altLang="ko-KR"/>
              <a:t>.</a:t>
            </a:r>
          </a:p>
        </p:txBody>
      </p:sp>
      <p:cxnSp>
        <p:nvCxnSpPr>
          <p:cNvPr id="99" name="직선 화살표 연결선 98"/>
          <p:cNvCxnSpPr>
            <a:stCxn id="96" idx="3"/>
            <a:endCxn id="97" idx="1"/>
          </p:cNvCxnSpPr>
          <p:nvPr/>
        </p:nvCxnSpPr>
        <p:spPr>
          <a:xfrm>
            <a:off x="8819564" y="2240861"/>
            <a:ext cx="363014" cy="397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693201" y="2506339"/>
            <a:ext cx="831900" cy="24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시험목록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417" y="1452745"/>
            <a:ext cx="8810997" cy="4917067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584689" y="3089534"/>
            <a:ext cx="831900" cy="24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7987663" y="2776056"/>
            <a:ext cx="831900" cy="24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8023834" y="3559759"/>
            <a:ext cx="831900" cy="24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9203871" y="1680739"/>
            <a:ext cx="2686705" cy="1184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시험을 본 이력이 있다면 확인버튼을 눌러서 채점된 시험지를 볼수가 있다</a:t>
            </a:r>
            <a:r>
              <a:rPr lang="en-US" altLang="ko-KR"/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227984" y="3429000"/>
            <a:ext cx="2686705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시험본 이력이 없다면 시험보기 클릭을 통해 페이지 이동</a:t>
            </a:r>
          </a:p>
        </p:txBody>
      </p:sp>
      <p:cxnSp>
        <p:nvCxnSpPr>
          <p:cNvPr id="105" name="직선 화살표 연결선 104"/>
          <p:cNvCxnSpPr>
            <a:stCxn id="101" idx="3"/>
            <a:endCxn id="103" idx="1"/>
          </p:cNvCxnSpPr>
          <p:nvPr/>
        </p:nvCxnSpPr>
        <p:spPr>
          <a:xfrm rot="5400000" flipH="1" flipV="1">
            <a:off x="8700070" y="2392602"/>
            <a:ext cx="623294" cy="384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102" idx="3"/>
            <a:endCxn id="104" idx="1"/>
          </p:cNvCxnSpPr>
          <p:nvPr/>
        </p:nvCxnSpPr>
        <p:spPr>
          <a:xfrm>
            <a:off x="8855722" y="3680108"/>
            <a:ext cx="372262" cy="2003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시험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0338" y="1389537"/>
            <a:ext cx="4126226" cy="4986185"/>
          </a:xfrm>
          <a:prstGeom prst="rect">
            <a:avLst/>
          </a:prstGeom>
        </p:spPr>
      </p:pic>
      <p:pic>
        <p:nvPicPr>
          <p:cNvPr id="98" name="그림 9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430545" y="1389537"/>
            <a:ext cx="4126320" cy="4986360"/>
          </a:xfrm>
          <a:prstGeom prst="rect">
            <a:avLst/>
          </a:prstGeom>
        </p:spPr>
      </p:pic>
      <p:sp>
        <p:nvSpPr>
          <p:cNvPr id="99" name="화살표: 오른쪽 98"/>
          <p:cNvSpPr/>
          <p:nvPr/>
        </p:nvSpPr>
        <p:spPr>
          <a:xfrm>
            <a:off x="4938531" y="3302402"/>
            <a:ext cx="1290095" cy="9886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공지사항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295" y="1666800"/>
            <a:ext cx="5761339" cy="4283987"/>
          </a:xfrm>
          <a:prstGeom prst="rect">
            <a:avLst/>
          </a:prstGeom>
        </p:spPr>
      </p:pic>
      <p:pic>
        <p:nvPicPr>
          <p:cNvPr id="96" name="그림 9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660103"/>
            <a:ext cx="5774400" cy="428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마스터 권한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415" y="1494152"/>
            <a:ext cx="9275429" cy="5070325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644974" y="3188302"/>
            <a:ext cx="831900" cy="24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954699" y="2677450"/>
            <a:ext cx="415950" cy="300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7244794" y="2665392"/>
            <a:ext cx="415950" cy="300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534888" y="2641278"/>
            <a:ext cx="415950" cy="300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674094" y="2090675"/>
            <a:ext cx="2686705" cy="36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공지사항 권한 부여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686152" y="3063769"/>
            <a:ext cx="2686705" cy="36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단어장 추가 권한 부여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686152" y="4052439"/>
            <a:ext cx="2686705" cy="36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강퇴 기능</a:t>
            </a:r>
          </a:p>
        </p:txBody>
      </p:sp>
      <p:cxnSp>
        <p:nvCxnSpPr>
          <p:cNvPr id="105" name="직선 화살표 연결선 104"/>
          <p:cNvCxnSpPr>
            <a:stCxn id="99" idx="3"/>
            <a:endCxn id="102" idx="1"/>
          </p:cNvCxnSpPr>
          <p:nvPr/>
        </p:nvCxnSpPr>
        <p:spPr>
          <a:xfrm flipV="1">
            <a:off x="6370650" y="2273291"/>
            <a:ext cx="3303444" cy="554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100" idx="3"/>
            <a:endCxn id="103" idx="1"/>
          </p:cNvCxnSpPr>
          <p:nvPr/>
        </p:nvCxnSpPr>
        <p:spPr>
          <a:xfrm>
            <a:off x="7660744" y="2815884"/>
            <a:ext cx="2025408" cy="430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01" idx="2"/>
            <a:endCxn id="104" idx="1"/>
          </p:cNvCxnSpPr>
          <p:nvPr/>
        </p:nvCxnSpPr>
        <p:spPr>
          <a:xfrm rot="16200000" flipH="1">
            <a:off x="8568099" y="3117014"/>
            <a:ext cx="1292806" cy="943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28631"/>
            <a:ext cx="9201873" cy="48156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2110285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멤버 시험정보 열람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427948" y="3774030"/>
            <a:ext cx="831900" cy="24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6331125" y="3646025"/>
            <a:ext cx="554591" cy="441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7483650" y="3639031"/>
            <a:ext cx="518420" cy="421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7247696" y="2246212"/>
            <a:ext cx="1892914" cy="470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8854221" y="1632511"/>
            <a:ext cx="2686705" cy="36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348555" y="2187130"/>
            <a:ext cx="2686705" cy="64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원하는 시험의 정보를 </a:t>
            </a:r>
            <a:r>
              <a:rPr lang="ko-KR" altLang="en-US" dirty="0" err="1"/>
              <a:t>볼수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240043" y="3834594"/>
            <a:ext cx="2819332" cy="906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재시험 버튼으로 </a:t>
            </a:r>
          </a:p>
          <a:p>
            <a:pPr>
              <a:defRPr/>
            </a:pPr>
            <a:r>
              <a:rPr lang="ko-KR" altLang="en-US"/>
              <a:t>재시험봐야하는 유저의 </a:t>
            </a:r>
          </a:p>
          <a:p>
            <a:pPr>
              <a:defRPr/>
            </a:pPr>
            <a:r>
              <a:rPr lang="ko-KR" altLang="en-US"/>
              <a:t>시험을 초기화시킬수있다</a:t>
            </a:r>
            <a:r>
              <a:rPr lang="en-US" altLang="ko-KR"/>
              <a:t>.</a:t>
            </a:r>
          </a:p>
        </p:txBody>
      </p:sp>
      <p:cxnSp>
        <p:nvCxnSpPr>
          <p:cNvPr id="108" name="연결선: 꺾임 107"/>
          <p:cNvCxnSpPr>
            <a:stCxn id="102" idx="3"/>
            <a:endCxn id="106" idx="1"/>
          </p:cNvCxnSpPr>
          <p:nvPr/>
        </p:nvCxnSpPr>
        <p:spPr>
          <a:xfrm>
            <a:off x="9140610" y="2481323"/>
            <a:ext cx="207946" cy="2671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stCxn id="101" idx="3"/>
            <a:endCxn id="107" idx="1"/>
          </p:cNvCxnSpPr>
          <p:nvPr/>
        </p:nvCxnSpPr>
        <p:spPr>
          <a:xfrm>
            <a:off x="8002069" y="3850028"/>
            <a:ext cx="1237974" cy="4380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9" idx="0"/>
            <a:endCxn id="106" idx="1"/>
          </p:cNvCxnSpPr>
          <p:nvPr/>
        </p:nvCxnSpPr>
        <p:spPr>
          <a:xfrm flipV="1">
            <a:off x="6608419" y="2508040"/>
            <a:ext cx="2740137" cy="1137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가입승인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7" name="그림 9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326943"/>
            <a:ext cx="9201960" cy="4815720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512347" y="4413050"/>
            <a:ext cx="831900" cy="24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시험만들기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740" y="1424335"/>
            <a:ext cx="8924563" cy="5166796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644974" y="5558461"/>
            <a:ext cx="831900" cy="24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4937253" y="1459095"/>
            <a:ext cx="2941868" cy="4171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9288270" y="2187130"/>
            <a:ext cx="2686705" cy="90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클래스에 있는 단어장을 참조하여 클래스 시험을 만들수 있다</a:t>
            </a:r>
            <a:r>
              <a:rPr lang="en-US" altLang="ko-KR"/>
              <a:t>.</a:t>
            </a:r>
          </a:p>
        </p:txBody>
      </p:sp>
      <p:cxnSp>
        <p:nvCxnSpPr>
          <p:cNvPr id="101" name="직선 화살표 연결선 100"/>
          <p:cNvCxnSpPr>
            <a:stCxn id="99" idx="3"/>
            <a:endCxn id="100" idx="1"/>
          </p:cNvCxnSpPr>
          <p:nvPr/>
        </p:nvCxnSpPr>
        <p:spPr>
          <a:xfrm flipV="1">
            <a:off x="7879118" y="2640425"/>
            <a:ext cx="1409152" cy="9043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3703" y="2728537"/>
            <a:ext cx="2013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Contents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9123" y="554497"/>
            <a:ext cx="505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64818D"/>
                </a:solidFill>
                <a:latin typeface="KoPub돋움체 Bold"/>
                <a:ea typeface="KoPub돋움체 Bold"/>
              </a:rPr>
              <a:t>01</a:t>
            </a:r>
            <a:endParaRPr lang="ko-KR" altLang="en-US" sz="20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9123" y="2150109"/>
            <a:ext cx="505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64818D"/>
                </a:solidFill>
                <a:latin typeface="KoPub돋움체 Bold"/>
                <a:ea typeface="KoPub돋움체 Bold"/>
              </a:rPr>
              <a:t>02</a:t>
            </a:r>
            <a:endParaRPr lang="ko-KR" altLang="en-US" sz="20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9123" y="3433885"/>
            <a:ext cx="505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0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2224" y="5138832"/>
            <a:ext cx="505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64818D"/>
                </a:solidFill>
                <a:latin typeface="KoPub돋움체 Bold"/>
                <a:ea typeface="KoPub돋움체 Bold"/>
              </a:rPr>
              <a:t>04</a:t>
            </a:r>
            <a:endParaRPr lang="ko-KR" altLang="en-US" sz="20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2899" y="554497"/>
            <a:ext cx="178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KoPub돋움체 Bold"/>
                <a:ea typeface="KoPub돋움체 Bold"/>
              </a:rPr>
              <a:t>기획 의도</a:t>
            </a:r>
            <a:endParaRPr lang="en-US" altLang="ko-KR">
              <a:latin typeface="KoPub돋움체 Bold"/>
              <a:ea typeface="KoPub돋움체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2899" y="2150109"/>
            <a:ext cx="178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KoPub돋움체 Bold"/>
                <a:ea typeface="KoPub돋움체 Bold"/>
              </a:rPr>
              <a:t>역할 분담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62899" y="3433885"/>
            <a:ext cx="178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KoPub돋움체 Bold"/>
                <a:ea typeface="KoPub돋움체 Bold"/>
              </a:rPr>
              <a:t>주요기능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0" y="5138832"/>
            <a:ext cx="178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KoPub돋움체 Bold"/>
                <a:ea typeface="KoPub돋움체 Bold"/>
              </a:rPr>
              <a:t>데이터 베이스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2899" y="977162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기존 단어장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62899" y="1284939"/>
            <a:ext cx="1784748" cy="265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KoPub돋움체 Medium"/>
                <a:ea typeface="KoPub돋움체 Medium"/>
              </a:rPr>
              <a:t>SEW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62899" y="1592716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프로젝트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62899" y="2568715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이재찬</a:t>
            </a:r>
            <a:r>
              <a:rPr lang="en-US" altLang="ko-KR" sz="1200">
                <a:latin typeface="KoPub돋움체 Medium"/>
                <a:ea typeface="KoPub돋움체 Medium"/>
              </a:rPr>
              <a:t>/</a:t>
            </a:r>
            <a:r>
              <a:rPr lang="ko-KR" altLang="en-US" sz="1200">
                <a:latin typeface="KoPub돋움체 Medium"/>
                <a:ea typeface="KoPub돋움체 Medium"/>
              </a:rPr>
              <a:t>이진혁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62899" y="2876492"/>
            <a:ext cx="1784748" cy="264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신승환</a:t>
            </a:r>
            <a:r>
              <a:rPr lang="en-US" altLang="ko-KR" sz="1200">
                <a:latin typeface="KoPub돋움체 Medium"/>
                <a:ea typeface="KoPub돋움체 Medium"/>
              </a:rPr>
              <a:t>/</a:t>
            </a:r>
            <a:r>
              <a:rPr lang="ko-KR" altLang="en-US" sz="1200">
                <a:latin typeface="KoPub돋움체 Medium"/>
                <a:ea typeface="KoPub돋움체 Medium"/>
              </a:rPr>
              <a:t>임세웅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3895124"/>
            <a:ext cx="2086172" cy="267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이재찬 </a:t>
            </a:r>
            <a:r>
              <a:rPr lang="en-US" altLang="ko-KR" sz="1200">
                <a:latin typeface="KoPub돋움체 Medium"/>
                <a:ea typeface="KoPub돋움체 Medium"/>
              </a:rPr>
              <a:t>(UI,UML,</a:t>
            </a:r>
            <a:r>
              <a:rPr lang="ko-KR" altLang="en-US" sz="1200">
                <a:latin typeface="KoPub돋움체 Medium"/>
                <a:ea typeface="KoPub돋움체 Medium"/>
              </a:rPr>
              <a:t>주요기능</a:t>
            </a:r>
            <a:r>
              <a:rPr lang="en-US" altLang="ko-KR" sz="1200">
                <a:latin typeface="KoPub돋움체 Medium"/>
                <a:ea typeface="KoPub돋움체 Medium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6000" y="555847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논리 </a:t>
            </a:r>
            <a:r>
              <a:rPr lang="en-US" altLang="ko-KR" sz="1200">
                <a:latin typeface="KoPub돋움체 Medium"/>
                <a:ea typeface="KoPub돋움체 Medium"/>
              </a:rPr>
              <a:t>ERD</a:t>
            </a:r>
            <a:endParaRPr lang="ko-KR" altLang="en-US" sz="1200">
              <a:latin typeface="KoPub돋움체 Medium"/>
              <a:ea typeface="KoPub돋움체 Medium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0" y="5866247"/>
            <a:ext cx="1784748" cy="26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물리 </a:t>
            </a:r>
            <a:r>
              <a:rPr lang="en-US" altLang="ko-KR" sz="1200">
                <a:latin typeface="KoPub돋움체 Medium"/>
                <a:ea typeface="KoPub돋움체 Medium"/>
              </a:rPr>
              <a:t>ERD</a:t>
            </a:r>
            <a:endParaRPr lang="ko-KR" altLang="en-US" sz="1200">
              <a:latin typeface="KoPub돋움체 Medium"/>
              <a:ea typeface="KoPub돋움체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0" y="6174024"/>
            <a:ext cx="1784748" cy="26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테이블 정의서</a:t>
            </a:r>
          </a:p>
        </p:txBody>
      </p:sp>
      <p:grpSp>
        <p:nvGrpSpPr>
          <p:cNvPr id="27" name="Group 4"/>
          <p:cNvGrpSpPr>
            <a:grpSpLocks noChangeAspect="1"/>
          </p:cNvGrpSpPr>
          <p:nvPr/>
        </p:nvGrpSpPr>
        <p:grpSpPr>
          <a:xfrm rot="20629952">
            <a:off x="1761377" y="217939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0" name="Freeform 6"/>
            <p:cNvSpPr/>
            <p:nvPr/>
          </p:nvSpPr>
          <p:spPr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Freeform 7"/>
            <p:cNvSpPr/>
            <p:nvPr/>
          </p:nvSpPr>
          <p:spPr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Freeform 8"/>
            <p:cNvSpPr/>
            <p:nvPr/>
          </p:nvSpPr>
          <p:spPr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4" name="Freeform 6"/>
            <p:cNvSpPr/>
            <p:nvPr/>
          </p:nvSpPr>
          <p:spPr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7"/>
            <p:cNvSpPr/>
            <p:nvPr/>
          </p:nvSpPr>
          <p:spPr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8"/>
            <p:cNvSpPr/>
            <p:nvPr/>
          </p:nvSpPr>
          <p:spPr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914542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latin typeface="KoPub돋움체 Light"/>
                <a:ea typeface="KoPub돋움체 Light"/>
              </a:rPr>
              <a:t>Slug. All right reserved.</a:t>
            </a:r>
            <a:endParaRPr lang="ko-KR" altLang="en-US" sz="1000">
              <a:latin typeface="KoPub돋움체 Light"/>
              <a:ea typeface="KoPub돋움체 Light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6096000" y="4184491"/>
            <a:ext cx="2086172" cy="271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이진혁 </a:t>
            </a:r>
            <a:r>
              <a:rPr lang="en-US" altLang="ko-KR" sz="1200">
                <a:latin typeface="KoPub돋움체 Medium"/>
                <a:ea typeface="KoPub돋움체 Medium"/>
              </a:rPr>
              <a:t>(UI,UML,</a:t>
            </a:r>
            <a:r>
              <a:rPr lang="ko-KR" altLang="en-US" sz="1200">
                <a:latin typeface="KoPub돋움체 Medium"/>
                <a:ea typeface="KoPub돋움체 Medium"/>
              </a:rPr>
              <a:t>주요기능</a:t>
            </a:r>
            <a:r>
              <a:rPr lang="en-US" altLang="ko-KR" sz="1200">
                <a:latin typeface="KoPub돋움체 Medium"/>
                <a:ea typeface="KoPub돋움체 Medium"/>
              </a:rPr>
              <a:t>)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6096000" y="4485915"/>
            <a:ext cx="2086172" cy="271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신승환 </a:t>
            </a:r>
            <a:r>
              <a:rPr lang="en-US" altLang="ko-KR" sz="1200">
                <a:latin typeface="KoPub돋움체 Medium"/>
                <a:ea typeface="KoPub돋움체 Medium"/>
              </a:rPr>
              <a:t>(UI,UML,</a:t>
            </a:r>
            <a:r>
              <a:rPr lang="ko-KR" altLang="en-US" sz="1200">
                <a:latin typeface="KoPub돋움체 Medium"/>
                <a:ea typeface="KoPub돋움체 Medium"/>
              </a:rPr>
              <a:t>주요기능</a:t>
            </a:r>
            <a:r>
              <a:rPr lang="en-US" altLang="ko-KR" sz="1200">
                <a:latin typeface="KoPub돋움체 Medium"/>
                <a:ea typeface="KoPub돋움체 Medium"/>
              </a:rPr>
              <a:t>)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6096000" y="4787339"/>
            <a:ext cx="2086172" cy="271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임세웅 </a:t>
            </a:r>
            <a:r>
              <a:rPr lang="en-US" altLang="ko-KR" sz="1200">
                <a:latin typeface="KoPub돋움체 Medium"/>
                <a:ea typeface="KoPub돋움체 Medium"/>
              </a:rPr>
              <a:t>(UI,UML,</a:t>
            </a:r>
            <a:r>
              <a:rPr lang="ko-KR" altLang="en-US" sz="1200">
                <a:latin typeface="KoPub돋움체 Medium"/>
                <a:ea typeface="KoPub돋움체 Medium"/>
              </a:rPr>
              <a:t>주요기능</a:t>
            </a:r>
            <a:r>
              <a:rPr lang="en-US" altLang="ko-KR" sz="1200">
                <a:latin typeface="KoPub돋움체 Medium"/>
                <a:ea typeface="KoPub돋움체 Mediu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초기 페이지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사람, 실내, 남자, 모니터이(가) 표시된 사진&#10;&#10;자동 생성된 설명">
            <a:extLst>
              <a:ext uri="{FF2B5EF4-FFF2-40B4-BE49-F238E27FC236}">
                <a16:creationId xmlns:a16="http://schemas.microsoft.com/office/drawing/2014/main" id="{35D74E57-6F34-4EE6-A884-F0D8CC890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4778"/>
            <a:ext cx="6061361" cy="282622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B846454-3319-4B5A-978F-ACA679160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60" y="1264779"/>
            <a:ext cx="6096001" cy="282622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A369158-6CB9-4193-9AF9-C804D5C5E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0105"/>
            <a:ext cx="6061360" cy="2767895"/>
          </a:xfrm>
          <a:prstGeom prst="rect">
            <a:avLst/>
          </a:prstGeom>
        </p:spPr>
      </p:pic>
      <p:pic>
        <p:nvPicPr>
          <p:cNvPr id="10" name="그림 9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9155CB7-C9F8-4AE9-B9EF-EDD64A0F1E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61" y="4072788"/>
            <a:ext cx="6165278" cy="2768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초기 페이지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모니터, 화면, 텔레비전, 앉아있는이(가) 표시된 사진&#10;&#10;자동 생성된 설명">
            <a:extLst>
              <a:ext uri="{FF2B5EF4-FFF2-40B4-BE49-F238E27FC236}">
                <a16:creationId xmlns:a16="http://schemas.microsoft.com/office/drawing/2014/main" id="{2E8796F0-E2B2-4AA3-8841-937381DD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777"/>
            <a:ext cx="12192000" cy="5593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 err="1">
                <a:latin typeface="KoPub돋움체 Medium"/>
                <a:ea typeface="KoPub돋움체 Medium"/>
              </a:rPr>
              <a:t>메인페이지</a:t>
            </a:r>
            <a:endParaRPr lang="ko-KR" altLang="en-US" sz="1200" dirty="0">
              <a:latin typeface="KoPub돋움체 Medium"/>
              <a:ea typeface="KoPub돋움체 Medium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F41ABDD-94E6-4348-8C26-8C910FBE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778"/>
            <a:ext cx="8472881" cy="55890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C4D3F0-0B5C-4BC2-B87C-4D17999A732C}"/>
              </a:ext>
            </a:extLst>
          </p:cNvPr>
          <p:cNvSpPr/>
          <p:nvPr/>
        </p:nvSpPr>
        <p:spPr>
          <a:xfrm>
            <a:off x="3783435" y="3305262"/>
            <a:ext cx="3917659" cy="203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F3C3FB-81E9-46A1-96D8-1A730B05A97D}"/>
              </a:ext>
            </a:extLst>
          </p:cNvPr>
          <p:cNvCxnSpPr/>
          <p:nvPr/>
        </p:nvCxnSpPr>
        <p:spPr>
          <a:xfrm flipV="1">
            <a:off x="7701094" y="3353499"/>
            <a:ext cx="1291904" cy="151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82006D-C37A-4B13-8374-47C1DE39532E}"/>
              </a:ext>
            </a:extLst>
          </p:cNvPr>
          <p:cNvSpPr txBox="1"/>
          <p:nvPr/>
        </p:nvSpPr>
        <p:spPr>
          <a:xfrm>
            <a:off x="8992998" y="3081408"/>
            <a:ext cx="315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및 인기 게시글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단어장을 볼 수 있다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F4250C-1CC1-4C17-9D9C-EB40279FC504}"/>
              </a:ext>
            </a:extLst>
          </p:cNvPr>
          <p:cNvSpPr/>
          <p:nvPr/>
        </p:nvSpPr>
        <p:spPr>
          <a:xfrm>
            <a:off x="1208490" y="3429000"/>
            <a:ext cx="2321774" cy="2302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2956ACB-E31D-458B-9F90-8C782F780A6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536782" y="5533218"/>
            <a:ext cx="5053543" cy="198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E2C95A-1B7B-42E8-A5DF-00021957D90F}"/>
              </a:ext>
            </a:extLst>
          </p:cNvPr>
          <p:cNvSpPr txBox="1"/>
          <p:nvPr/>
        </p:nvSpPr>
        <p:spPr>
          <a:xfrm>
            <a:off x="8590325" y="5408612"/>
            <a:ext cx="18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홈페이지 </a:t>
            </a:r>
            <a:endParaRPr lang="en-US" altLang="ko-KR" dirty="0"/>
          </a:p>
          <a:p>
            <a:r>
              <a:rPr lang="ko-KR" altLang="en-US" dirty="0"/>
              <a:t>기획의도 소개</a:t>
            </a:r>
          </a:p>
        </p:txBody>
      </p:sp>
    </p:spTree>
    <p:extLst>
      <p:ext uri="{BB962C8B-B14F-4D97-AF65-F5344CB8AC3E}">
        <p14:creationId xmlns:p14="http://schemas.microsoft.com/office/powerpoint/2010/main" val="28355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게시판 </a:t>
            </a:r>
            <a:r>
              <a:rPr lang="en-US" altLang="ko-KR" sz="1200" dirty="0">
                <a:latin typeface="KoPub돋움체 Medium"/>
                <a:ea typeface="KoPub돋움체 Medium"/>
              </a:rPr>
              <a:t>- </a:t>
            </a:r>
            <a:r>
              <a:rPr lang="ko-KR" altLang="en-US" sz="1200" dirty="0">
                <a:latin typeface="KoPub돋움체 Medium"/>
                <a:ea typeface="KoPub돋움체 Medium"/>
              </a:rPr>
              <a:t>목록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스크린샷, 실내, 컴퓨터, 모니터이(가) 표시된 사진&#10;&#10;자동 생성된 설명">
            <a:extLst>
              <a:ext uri="{FF2B5EF4-FFF2-40B4-BE49-F238E27FC236}">
                <a16:creationId xmlns:a16="http://schemas.microsoft.com/office/drawing/2014/main" id="{AB2087EC-BED3-4C01-AC60-3F38A9195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718"/>
            <a:ext cx="9454393" cy="55732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184B3-C88B-4F36-86F5-2341DAA7BAD1}"/>
              </a:ext>
            </a:extLst>
          </p:cNvPr>
          <p:cNvSpPr/>
          <p:nvPr/>
        </p:nvSpPr>
        <p:spPr>
          <a:xfrm>
            <a:off x="1665677" y="2583809"/>
            <a:ext cx="6152862" cy="268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E6A282D-E1F9-4BB2-90D1-86C61704372C}"/>
              </a:ext>
            </a:extLst>
          </p:cNvPr>
          <p:cNvCxnSpPr>
            <a:cxnSpLocks/>
          </p:cNvCxnSpPr>
          <p:nvPr/>
        </p:nvCxnSpPr>
        <p:spPr>
          <a:xfrm>
            <a:off x="7818539" y="2659310"/>
            <a:ext cx="18791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BDAAB0-89B5-45B0-9FF9-76A2D6191481}"/>
              </a:ext>
            </a:extLst>
          </p:cNvPr>
          <p:cNvSpPr txBox="1"/>
          <p:nvPr/>
        </p:nvSpPr>
        <p:spPr>
          <a:xfrm>
            <a:off x="9673890" y="2394867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자동 위쪽 </a:t>
            </a:r>
            <a:endParaRPr lang="en-US" altLang="ko-KR" dirty="0"/>
          </a:p>
          <a:p>
            <a:r>
              <a:rPr lang="ko-KR" altLang="en-US" dirty="0"/>
              <a:t>정렬로 쉬운 확인 가능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34C265-EE97-4905-AE7A-B4AE63827A0A}"/>
              </a:ext>
            </a:extLst>
          </p:cNvPr>
          <p:cNvSpPr/>
          <p:nvPr/>
        </p:nvSpPr>
        <p:spPr>
          <a:xfrm>
            <a:off x="2385955" y="2852257"/>
            <a:ext cx="150211" cy="18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9CC4C8B-0ADE-4D0A-B2D8-05BAFDB6A779}"/>
              </a:ext>
            </a:extLst>
          </p:cNvPr>
          <p:cNvCxnSpPr>
            <a:cxnSpLocks/>
          </p:cNvCxnSpPr>
          <p:nvPr/>
        </p:nvCxnSpPr>
        <p:spPr>
          <a:xfrm>
            <a:off x="2536166" y="2946727"/>
            <a:ext cx="7161507" cy="641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25330D-DDBD-4141-8FD0-4E2D3F37417E}"/>
              </a:ext>
            </a:extLst>
          </p:cNvPr>
          <p:cNvSpPr txBox="1"/>
          <p:nvPr/>
        </p:nvSpPr>
        <p:spPr>
          <a:xfrm>
            <a:off x="9673890" y="3429000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수 확인 가능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64FDC6-0FDE-40D3-90DD-426AB2BE32F1}"/>
              </a:ext>
            </a:extLst>
          </p:cNvPr>
          <p:cNvSpPr/>
          <p:nvPr/>
        </p:nvSpPr>
        <p:spPr>
          <a:xfrm>
            <a:off x="7461849" y="5029200"/>
            <a:ext cx="291932" cy="306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651438-3D38-4E63-8072-37BCB1507710}"/>
              </a:ext>
            </a:extLst>
          </p:cNvPr>
          <p:cNvCxnSpPr>
            <a:cxnSpLocks/>
          </p:cNvCxnSpPr>
          <p:nvPr/>
        </p:nvCxnSpPr>
        <p:spPr>
          <a:xfrm>
            <a:off x="7753781" y="5182299"/>
            <a:ext cx="1881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AF864B-755B-4349-9B0A-2C1BA641DB2C}"/>
              </a:ext>
            </a:extLst>
          </p:cNvPr>
          <p:cNvSpPr txBox="1"/>
          <p:nvPr/>
        </p:nvSpPr>
        <p:spPr>
          <a:xfrm>
            <a:off x="9634999" y="502132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작성</a:t>
            </a:r>
          </a:p>
        </p:txBody>
      </p:sp>
    </p:spTree>
    <p:extLst>
      <p:ext uri="{BB962C8B-B14F-4D97-AF65-F5344CB8AC3E}">
        <p14:creationId xmlns:p14="http://schemas.microsoft.com/office/powerpoint/2010/main" val="232896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게시판 </a:t>
            </a:r>
            <a:r>
              <a:rPr lang="en-US" altLang="ko-KR" sz="1200" dirty="0">
                <a:latin typeface="KoPub돋움체 Medium"/>
                <a:ea typeface="KoPub돋움체 Medium"/>
              </a:rPr>
              <a:t>- </a:t>
            </a:r>
            <a:r>
              <a:rPr lang="ko-KR" altLang="en-US" sz="1200" dirty="0">
                <a:latin typeface="KoPub돋움체 Medium"/>
                <a:ea typeface="KoPub돋움체 Medium"/>
              </a:rPr>
              <a:t>작성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F30D96A-7B32-4907-A6EF-D1733E97C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4778"/>
            <a:ext cx="12192000" cy="56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게시판 </a:t>
            </a:r>
            <a:r>
              <a:rPr lang="en-US" altLang="ko-KR" sz="1200" dirty="0">
                <a:latin typeface="KoPub돋움체 Medium"/>
                <a:ea typeface="KoPub돋움체 Medium"/>
              </a:rPr>
              <a:t>- </a:t>
            </a:r>
            <a:r>
              <a:rPr lang="ko-KR" altLang="en-US" sz="1200" dirty="0">
                <a:latin typeface="KoPub돋움체 Medium"/>
                <a:ea typeface="KoPub돋움체 Medium"/>
              </a:rPr>
              <a:t>상세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3592EDC-2C64-4E3A-ADFE-F6A5B3C85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778"/>
            <a:ext cx="9873842" cy="55932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350A29-6239-444C-B021-57A26E058F98}"/>
              </a:ext>
            </a:extLst>
          </p:cNvPr>
          <p:cNvSpPr/>
          <p:nvPr/>
        </p:nvSpPr>
        <p:spPr>
          <a:xfrm>
            <a:off x="7793374" y="2338431"/>
            <a:ext cx="209724" cy="26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A281A15-BB44-4107-863A-8418D057C38A}"/>
              </a:ext>
            </a:extLst>
          </p:cNvPr>
          <p:cNvCxnSpPr>
            <a:cxnSpLocks/>
          </p:cNvCxnSpPr>
          <p:nvPr/>
        </p:nvCxnSpPr>
        <p:spPr>
          <a:xfrm>
            <a:off x="8003098" y="2469509"/>
            <a:ext cx="2038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CAC474-B935-4B02-AC87-90A0CB5E58AD}"/>
              </a:ext>
            </a:extLst>
          </p:cNvPr>
          <p:cNvSpPr txBox="1"/>
          <p:nvPr/>
        </p:nvSpPr>
        <p:spPr>
          <a:xfrm>
            <a:off x="10041622" y="22848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신고하기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E6FA94-A47B-479F-AD76-4E2F5DAC22F8}"/>
              </a:ext>
            </a:extLst>
          </p:cNvPr>
          <p:cNvSpPr/>
          <p:nvPr/>
        </p:nvSpPr>
        <p:spPr>
          <a:xfrm>
            <a:off x="1812023" y="3741490"/>
            <a:ext cx="1493239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FE1EA24-F509-44CD-91E9-B122864B497B}"/>
              </a:ext>
            </a:extLst>
          </p:cNvPr>
          <p:cNvCxnSpPr>
            <a:cxnSpLocks/>
          </p:cNvCxnSpPr>
          <p:nvPr/>
        </p:nvCxnSpPr>
        <p:spPr>
          <a:xfrm flipV="1">
            <a:off x="3305262" y="3873833"/>
            <a:ext cx="6736360" cy="25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8F8736-669F-4715-AC0F-B40D793EA0D1}"/>
              </a:ext>
            </a:extLst>
          </p:cNvPr>
          <p:cNvSpPr txBox="1"/>
          <p:nvPr/>
        </p:nvSpPr>
        <p:spPr>
          <a:xfrm>
            <a:off x="10041622" y="3674240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이전</a:t>
            </a:r>
            <a:r>
              <a:rPr lang="en-US" altLang="ko-KR" dirty="0"/>
              <a:t>/</a:t>
            </a:r>
            <a:r>
              <a:rPr lang="ko-KR" altLang="en-US" dirty="0" err="1"/>
              <a:t>다음글</a:t>
            </a:r>
            <a:r>
              <a:rPr lang="ko-KR" altLang="en-US" dirty="0"/>
              <a:t> 이동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E4E8FC-DE82-422C-AA5E-86A014E0645D}"/>
              </a:ext>
            </a:extLst>
          </p:cNvPr>
          <p:cNvSpPr/>
          <p:nvPr/>
        </p:nvSpPr>
        <p:spPr>
          <a:xfrm>
            <a:off x="7113864" y="5144715"/>
            <a:ext cx="940965" cy="258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4B4D1D-E3AB-484C-92BE-81C702117D49}"/>
              </a:ext>
            </a:extLst>
          </p:cNvPr>
          <p:cNvCxnSpPr>
            <a:cxnSpLocks/>
          </p:cNvCxnSpPr>
          <p:nvPr/>
        </p:nvCxnSpPr>
        <p:spPr>
          <a:xfrm flipV="1">
            <a:off x="8054829" y="5274137"/>
            <a:ext cx="1986793" cy="1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C55534-97FD-45FC-9647-8456B5E0A6B9}"/>
              </a:ext>
            </a:extLst>
          </p:cNvPr>
          <p:cNvSpPr txBox="1"/>
          <p:nvPr/>
        </p:nvSpPr>
        <p:spPr>
          <a:xfrm>
            <a:off x="10050446" y="5069827"/>
            <a:ext cx="153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댓글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08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고객센터 </a:t>
            </a:r>
            <a:r>
              <a:rPr lang="en-US" altLang="ko-KR" sz="1200" dirty="0">
                <a:latin typeface="KoPub돋움체 Medium"/>
                <a:ea typeface="KoPub돋움체 Medium"/>
              </a:rPr>
              <a:t>- </a:t>
            </a:r>
            <a:r>
              <a:rPr lang="ko-KR" altLang="en-US" sz="1200" dirty="0">
                <a:latin typeface="KoPub돋움체 Medium"/>
                <a:ea typeface="KoPub돋움체 Medium"/>
              </a:rPr>
              <a:t>목록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FF76991-8AB7-4488-B818-2DFD8541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4778"/>
            <a:ext cx="12192000" cy="55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고객센터 </a:t>
            </a:r>
            <a:r>
              <a:rPr lang="en-US" altLang="ko-KR" sz="1200" dirty="0">
                <a:latin typeface="KoPub돋움체 Medium"/>
                <a:ea typeface="KoPub돋움체 Medium"/>
              </a:rPr>
              <a:t>- </a:t>
            </a:r>
            <a:r>
              <a:rPr lang="ko-KR" altLang="en-US" sz="1200" dirty="0">
                <a:latin typeface="KoPub돋움체 Medium"/>
                <a:ea typeface="KoPub돋움체 Medium"/>
              </a:rPr>
              <a:t>작성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6D615E9-233E-4FF2-854E-6AB3124FF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778"/>
            <a:ext cx="12192000" cy="55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관리자 페이지 </a:t>
            </a:r>
            <a:r>
              <a:rPr lang="en-US" altLang="ko-KR" sz="1200" dirty="0">
                <a:latin typeface="KoPub돋움체 Medium"/>
                <a:ea typeface="KoPub돋움체 Medium"/>
              </a:rPr>
              <a:t>- </a:t>
            </a:r>
            <a:r>
              <a:rPr lang="ko-KR" altLang="en-US" sz="1200" dirty="0">
                <a:latin typeface="KoPub돋움체 Medium"/>
                <a:ea typeface="KoPub돋움체 Medium"/>
              </a:rPr>
              <a:t>전체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86AE4393-8805-493D-B0B4-46DBAC04A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778"/>
            <a:ext cx="12191999" cy="55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1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2854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관리자 페이지 </a:t>
            </a:r>
            <a:r>
              <a:rPr lang="en-US" altLang="ko-KR" sz="1200" dirty="0">
                <a:latin typeface="KoPub돋움체 Medium"/>
                <a:ea typeface="KoPub돋움체 Medium"/>
              </a:rPr>
              <a:t>– </a:t>
            </a:r>
            <a:r>
              <a:rPr lang="ko-KR" altLang="en-US" sz="1200" dirty="0">
                <a:latin typeface="KoPub돋움체 Medium"/>
                <a:ea typeface="KoPub돋움체 Medium"/>
              </a:rPr>
              <a:t>관리자</a:t>
            </a:r>
            <a:r>
              <a:rPr lang="en-US" altLang="ko-KR" sz="1200" dirty="0">
                <a:latin typeface="KoPub돋움체 Medium"/>
                <a:ea typeface="KoPub돋움체 Medium"/>
              </a:rPr>
              <a:t>, </a:t>
            </a:r>
            <a:r>
              <a:rPr lang="ko-KR" altLang="en-US" sz="1200" dirty="0">
                <a:latin typeface="KoPub돋움체 Medium"/>
                <a:ea typeface="KoPub돋움체 Medium"/>
              </a:rPr>
              <a:t>회원정보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6D1CEF2-BDDF-4A7F-BDD0-8B391D43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778"/>
            <a:ext cx="9982899" cy="559322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989571-7538-4076-A684-E8E2C22E2084}"/>
              </a:ext>
            </a:extLst>
          </p:cNvPr>
          <p:cNvSpPr/>
          <p:nvPr/>
        </p:nvSpPr>
        <p:spPr>
          <a:xfrm>
            <a:off x="7415868" y="4983060"/>
            <a:ext cx="268448" cy="184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9C6073D-1058-4C11-8565-E51E703039F7}"/>
              </a:ext>
            </a:extLst>
          </p:cNvPr>
          <p:cNvCxnSpPr>
            <a:cxnSpLocks/>
          </p:cNvCxnSpPr>
          <p:nvPr/>
        </p:nvCxnSpPr>
        <p:spPr>
          <a:xfrm>
            <a:off x="7684316" y="5075338"/>
            <a:ext cx="25166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84CC1D-F9C0-4C0E-9490-CFE1C814CFB6}"/>
              </a:ext>
            </a:extLst>
          </p:cNvPr>
          <p:cNvSpPr txBox="1"/>
          <p:nvPr/>
        </p:nvSpPr>
        <p:spPr>
          <a:xfrm>
            <a:off x="10201013" y="48906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탈퇴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6E5CDC-D7D6-4E18-A29B-B9F3FBB6E5ED}"/>
              </a:ext>
            </a:extLst>
          </p:cNvPr>
          <p:cNvSpPr/>
          <p:nvPr/>
        </p:nvSpPr>
        <p:spPr>
          <a:xfrm>
            <a:off x="7415868" y="4752255"/>
            <a:ext cx="268448" cy="184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3A69E6-14ED-46FC-AD11-01AF215C8563}"/>
              </a:ext>
            </a:extLst>
          </p:cNvPr>
          <p:cNvCxnSpPr>
            <a:cxnSpLocks/>
          </p:cNvCxnSpPr>
          <p:nvPr/>
        </p:nvCxnSpPr>
        <p:spPr>
          <a:xfrm>
            <a:off x="7684316" y="4844533"/>
            <a:ext cx="25166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9750EA-2CF5-4793-87BE-C1CA9BF7DAD0}"/>
              </a:ext>
            </a:extLst>
          </p:cNvPr>
          <p:cNvSpPr txBox="1"/>
          <p:nvPr/>
        </p:nvSpPr>
        <p:spPr>
          <a:xfrm>
            <a:off x="10201013" y="46598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1F459A-2FCE-45CE-82A3-88EC4A370F9E}"/>
              </a:ext>
            </a:extLst>
          </p:cNvPr>
          <p:cNvSpPr/>
          <p:nvPr/>
        </p:nvSpPr>
        <p:spPr>
          <a:xfrm>
            <a:off x="2074876" y="4061389"/>
            <a:ext cx="5877887" cy="2280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8F7E984-401B-4299-A41B-77EAEFA804D7}"/>
              </a:ext>
            </a:extLst>
          </p:cNvPr>
          <p:cNvCxnSpPr>
            <a:cxnSpLocks/>
          </p:cNvCxnSpPr>
          <p:nvPr/>
        </p:nvCxnSpPr>
        <p:spPr>
          <a:xfrm>
            <a:off x="7952764" y="4187701"/>
            <a:ext cx="25166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7E4A6E-5164-4CB2-B0CD-9CD812F53BAD}"/>
              </a:ext>
            </a:extLst>
          </p:cNvPr>
          <p:cNvSpPr txBox="1"/>
          <p:nvPr/>
        </p:nvSpPr>
        <p:spPr>
          <a:xfrm>
            <a:off x="10469461" y="40030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정보</a:t>
            </a:r>
          </a:p>
        </p:txBody>
      </p:sp>
    </p:spTree>
    <p:extLst>
      <p:ext uri="{BB962C8B-B14F-4D97-AF65-F5344CB8AC3E}">
        <p14:creationId xmlns:p14="http://schemas.microsoft.com/office/powerpoint/2010/main" val="30318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기획 의도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기존 공방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13267" y="2787006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공방 신기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13267" y="3094783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소개</a:t>
            </a:r>
            <a:endParaRPr lang="en-US" altLang="ko-KR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21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3162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관리자 </a:t>
            </a:r>
            <a:r>
              <a:rPr lang="ko-KR" altLang="en-US" sz="1200">
                <a:latin typeface="KoPub돋움체 Medium"/>
                <a:ea typeface="KoPub돋움체 Medium"/>
              </a:rPr>
              <a:t>페이지 </a:t>
            </a:r>
            <a:r>
              <a:rPr lang="en-US" altLang="ko-KR" sz="1200" dirty="0">
                <a:latin typeface="KoPub돋움체 Medium"/>
                <a:ea typeface="KoPub돋움체 Medium"/>
              </a:rPr>
              <a:t>– </a:t>
            </a:r>
            <a:r>
              <a:rPr lang="ko-KR" altLang="en-US" sz="1200" dirty="0">
                <a:latin typeface="KoPub돋움체 Medium"/>
                <a:ea typeface="KoPub돋움체 Medium"/>
              </a:rPr>
              <a:t>회원정보 상세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2CB4F7C-B310-4C6E-9F9B-FE44CA091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778"/>
            <a:ext cx="12192000" cy="559322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321AD-E35D-4A20-86A4-E9AA0C17E15A}"/>
              </a:ext>
            </a:extLst>
          </p:cNvPr>
          <p:cNvSpPr/>
          <p:nvPr/>
        </p:nvSpPr>
        <p:spPr>
          <a:xfrm>
            <a:off x="3356058" y="2332142"/>
            <a:ext cx="796491" cy="21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EFCEFD7-81CA-4E93-97F3-CB8988AFB100}"/>
              </a:ext>
            </a:extLst>
          </p:cNvPr>
          <p:cNvCxnSpPr>
            <a:cxnSpLocks/>
          </p:cNvCxnSpPr>
          <p:nvPr/>
        </p:nvCxnSpPr>
        <p:spPr>
          <a:xfrm>
            <a:off x="4152549" y="2457973"/>
            <a:ext cx="50585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80AEEA-01AE-42DA-AB8A-10F2873B8EC2}"/>
              </a:ext>
            </a:extLst>
          </p:cNvPr>
          <p:cNvSpPr txBox="1"/>
          <p:nvPr/>
        </p:nvSpPr>
        <p:spPr>
          <a:xfrm>
            <a:off x="9211112" y="22733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탈퇴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1E3E40-90C7-45F6-A3B0-3D46DA45616E}"/>
              </a:ext>
            </a:extLst>
          </p:cNvPr>
          <p:cNvSpPr/>
          <p:nvPr/>
        </p:nvSpPr>
        <p:spPr>
          <a:xfrm>
            <a:off x="4823669" y="1357165"/>
            <a:ext cx="2298583" cy="748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4BD3146-D8F1-4313-9AF7-302ADBFCA8FC}"/>
              </a:ext>
            </a:extLst>
          </p:cNvPr>
          <p:cNvCxnSpPr>
            <a:cxnSpLocks/>
          </p:cNvCxnSpPr>
          <p:nvPr/>
        </p:nvCxnSpPr>
        <p:spPr>
          <a:xfrm>
            <a:off x="7122252" y="1676710"/>
            <a:ext cx="20888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9E6EAE-7954-4EE0-A3E5-DEC320B25353}"/>
              </a:ext>
            </a:extLst>
          </p:cNvPr>
          <p:cNvSpPr txBox="1"/>
          <p:nvPr/>
        </p:nvSpPr>
        <p:spPr>
          <a:xfrm>
            <a:off x="9211112" y="149204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정보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A2984E-6924-434F-B77A-06E0920897D6}"/>
              </a:ext>
            </a:extLst>
          </p:cNvPr>
          <p:cNvSpPr/>
          <p:nvPr/>
        </p:nvSpPr>
        <p:spPr>
          <a:xfrm>
            <a:off x="3490283" y="3336721"/>
            <a:ext cx="5242656" cy="28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3911240-B3E0-47AF-B72A-D78D04F19A64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8732939" y="3477165"/>
            <a:ext cx="6463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E4F50-AE92-401F-A540-9B533B941428}"/>
              </a:ext>
            </a:extLst>
          </p:cNvPr>
          <p:cNvSpPr txBox="1"/>
          <p:nvPr/>
        </p:nvSpPr>
        <p:spPr>
          <a:xfrm>
            <a:off x="9365053" y="32924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신고된 목록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6202FC4-ABAD-46DD-8A9C-686C894C7E8B}"/>
              </a:ext>
            </a:extLst>
          </p:cNvPr>
          <p:cNvCxnSpPr>
            <a:cxnSpLocks/>
          </p:cNvCxnSpPr>
          <p:nvPr/>
        </p:nvCxnSpPr>
        <p:spPr>
          <a:xfrm>
            <a:off x="8474278" y="4887914"/>
            <a:ext cx="9049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803210-3BBE-415A-9B3E-381708B021F2}"/>
              </a:ext>
            </a:extLst>
          </p:cNvPr>
          <p:cNvSpPr txBox="1"/>
          <p:nvPr/>
        </p:nvSpPr>
        <p:spPr>
          <a:xfrm>
            <a:off x="9379270" y="468519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경고 메시지 작성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8984A80-BF28-4140-BF56-BBD1806D7270}"/>
              </a:ext>
            </a:extLst>
          </p:cNvPr>
          <p:cNvCxnSpPr>
            <a:cxnSpLocks/>
          </p:cNvCxnSpPr>
          <p:nvPr/>
        </p:nvCxnSpPr>
        <p:spPr>
          <a:xfrm>
            <a:off x="8474278" y="6298662"/>
            <a:ext cx="9049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10F021-AF50-412C-BFC0-08C467BF8905}"/>
              </a:ext>
            </a:extLst>
          </p:cNvPr>
          <p:cNvSpPr txBox="1"/>
          <p:nvPr/>
        </p:nvSpPr>
        <p:spPr>
          <a:xfrm>
            <a:off x="9379270" y="609594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보냈던 경고 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36636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관리자 페이지</a:t>
            </a:r>
            <a:r>
              <a:rPr lang="en-US" altLang="ko-KR" sz="1200" dirty="0">
                <a:latin typeface="KoPub돋움체 Medium"/>
                <a:ea typeface="KoPub돋움체 Medium"/>
              </a:rPr>
              <a:t> - </a:t>
            </a:r>
            <a:r>
              <a:rPr lang="ko-KR" altLang="en-US" sz="1200" dirty="0">
                <a:latin typeface="KoPub돋움체 Medium"/>
                <a:ea typeface="KoPub돋움체 Medium"/>
              </a:rPr>
              <a:t>문의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7201BA81-05A5-4F18-B535-2C7FBAE31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778"/>
            <a:ext cx="12192000" cy="55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4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 dirty="0">
                <a:latin typeface="KoPub돋움체 Medium"/>
                <a:ea typeface="KoPub돋움체 Medium"/>
              </a:rPr>
              <a:t>관리자 페이지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016B88D-4A82-4AF5-B36D-3E9C0EE5D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39" y="1264778"/>
            <a:ext cx="9784359" cy="5593222"/>
          </a:xfrm>
          <a:prstGeom prst="rect">
            <a:avLst/>
          </a:prstGeom>
        </p:spPr>
      </p:pic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D8BA525A-FA6F-4597-BD0D-28F7C7BA81DA}"/>
              </a:ext>
            </a:extLst>
          </p:cNvPr>
          <p:cNvSpPr/>
          <p:nvPr/>
        </p:nvSpPr>
        <p:spPr>
          <a:xfrm>
            <a:off x="3203718" y="1702965"/>
            <a:ext cx="545285" cy="4118995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D352DD-B98C-4B98-B698-A28963F65B3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046914" y="3762462"/>
            <a:ext cx="11568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B13F55-8E3E-4979-BFFF-F655409C147B}"/>
              </a:ext>
            </a:extLst>
          </p:cNvPr>
          <p:cNvSpPr txBox="1"/>
          <p:nvPr/>
        </p:nvSpPr>
        <p:spPr>
          <a:xfrm>
            <a:off x="327719" y="3292408"/>
            <a:ext cx="1807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문의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방문자</a:t>
            </a:r>
            <a:r>
              <a:rPr lang="en-US" altLang="ko-KR" dirty="0"/>
              <a:t>, </a:t>
            </a:r>
            <a:r>
              <a:rPr lang="ko-KR" altLang="en-US" dirty="0"/>
              <a:t>단어장 </a:t>
            </a:r>
            <a:endParaRPr lang="en-US" altLang="ko-KR" dirty="0"/>
          </a:p>
          <a:p>
            <a:r>
              <a:rPr lang="ko-KR" altLang="en-US" dirty="0"/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481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04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KoPub돋움체 Bold"/>
                <a:ea typeface="KoPub돋움체 Bold"/>
              </a:rPr>
              <a:t>DATA BASE</a:t>
            </a:r>
            <a:endParaRPr lang="ko-KR" altLang="en-US" sz="2800">
              <a:latin typeface="KoPub돋움체 Bold"/>
              <a:ea typeface="KoPub돋움체 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논리 </a:t>
            </a:r>
            <a:r>
              <a:rPr lang="en-US" altLang="ko-KR" sz="1200">
                <a:latin typeface="KoPub돋움체 Medium"/>
                <a:ea typeface="KoPub돋움체 Medium"/>
              </a:rPr>
              <a:t>ERD</a:t>
            </a:r>
            <a:endParaRPr lang="ko-KR" altLang="en-US" sz="1200">
              <a:latin typeface="KoPub돋움체 Medium"/>
              <a:ea typeface="KoPub돋움체 Medium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13267" y="2787006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물리 </a:t>
            </a:r>
            <a:r>
              <a:rPr lang="en-US" altLang="ko-KR" sz="1200">
                <a:latin typeface="KoPub돋움체 Medium"/>
                <a:ea typeface="KoPub돋움체 Medium"/>
              </a:rPr>
              <a:t>ERD</a:t>
            </a:r>
            <a:endParaRPr lang="ko-KR" altLang="en-US" sz="1200">
              <a:latin typeface="KoPub돋움체 Medium"/>
              <a:ea typeface="KoPub돋움체 Medium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13267" y="3140948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테이블 정의서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/>
            <p:nvPr/>
          </p:nvSpPr>
          <p:spPr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8"/>
            <p:cNvSpPr/>
            <p:nvPr/>
          </p:nvSpPr>
          <p:spPr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latin typeface="KoPub돋움체 Light"/>
                <a:ea typeface="KoPub돋움체 Light"/>
              </a:rPr>
              <a:t>Slug. All right reserved.</a:t>
            </a:r>
            <a:endParaRPr lang="ko-KR" altLang="en-US" sz="1000">
              <a:latin typeface="KoPub돋움체 Light"/>
              <a:ea typeface="KoPub돋움체 Light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04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논리 </a:t>
            </a:r>
            <a:r>
              <a:rPr lang="en-US" altLang="ko-KR" sz="2800">
                <a:latin typeface="KoPub돋움체 Bold"/>
                <a:ea typeface="KoPub돋움체 Bold"/>
              </a:rPr>
              <a:t>ERD</a:t>
            </a:r>
            <a:endParaRPr lang="ko-KR" altLang="en-US" sz="2800">
              <a:latin typeface="KoPub돋움체 Bold"/>
              <a:ea typeface="KoPub돋움체 Bold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883" y="1209574"/>
            <a:ext cx="11818234" cy="5505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04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물리 </a:t>
            </a:r>
            <a:r>
              <a:rPr lang="en-US" altLang="ko-KR" sz="2800">
                <a:latin typeface="KoPub돋움체 Bold"/>
                <a:ea typeface="KoPub돋움체 Bold"/>
              </a:rPr>
              <a:t>ERD</a:t>
            </a:r>
            <a:endParaRPr lang="ko-KR" altLang="en-US" sz="2800">
              <a:latin typeface="KoPub돋움체 Bold"/>
              <a:ea typeface="KoPub돋움체 Bold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020" y="1205664"/>
            <a:ext cx="11943310" cy="5505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04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테이블 정의서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647" y="1355108"/>
            <a:ext cx="5291432" cy="5341422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88298"/>
            <a:ext cx="5784468" cy="534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04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테이블 정의서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695" y="1419221"/>
            <a:ext cx="5753902" cy="543877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3092" y="1350379"/>
            <a:ext cx="5230468" cy="5507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887" y="2904687"/>
            <a:ext cx="5649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</a:p>
          <a:p>
            <a:pPr algn="ctr"/>
            <a:r>
              <a:rPr lang="en-US" altLang="ko-KR" sz="5400" dirty="0" err="1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QnA</a:t>
            </a:r>
            <a:endParaRPr lang="ko-KR" altLang="en-US" sz="54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6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18217" y="1674049"/>
            <a:ext cx="843542" cy="36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64818D"/>
                </a:solidFill>
                <a:latin typeface="KoPub돋움체 Bold"/>
                <a:ea typeface="KoPub돋움체 Bold"/>
              </a:rPr>
              <a:t>SEW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01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기획 의도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기존 단어장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200">
                <a:latin typeface="KoPub돋움체 Medium"/>
                <a:ea typeface="KoPub돋움체 Medium"/>
              </a:rPr>
              <a:t>SEW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latin typeface="KoPub돋움체 Light"/>
                <a:ea typeface="KoPub돋움체 Light"/>
              </a:rPr>
              <a:t>Slug. All right reserved.</a:t>
            </a:r>
            <a:endParaRPr lang="ko-KR" altLang="en-US" sz="1000">
              <a:latin typeface="KoPub돋움체 Light"/>
              <a:ea typeface="KoPub돋움체 Light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220188" y="1537794"/>
            <a:ext cx="2364787" cy="1382884"/>
          </a:xfrm>
          <a:prstGeom prst="rect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222324" y="2920678"/>
            <a:ext cx="2361358" cy="3073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319266" y="2023384"/>
            <a:ext cx="2166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1"/>
                </a:solidFill>
                <a:latin typeface="KoPub돋움체 Bold"/>
                <a:ea typeface="KoPub돋움체 Bold"/>
              </a:rPr>
              <a:t>공방 신기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325804" y="3188166"/>
            <a:ext cx="2166629" cy="362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>
              <a:solidFill>
                <a:srgbClr val="1D1D1D"/>
              </a:solidFill>
              <a:latin typeface="KoPub돋움체 Light"/>
              <a:ea typeface="KoPub돋움체 Light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1876" y="1510334"/>
            <a:ext cx="2558742" cy="142076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35166" y="2930222"/>
            <a:ext cx="2558742" cy="3063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78802" y="2019509"/>
            <a:ext cx="2166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1"/>
                </a:solidFill>
                <a:latin typeface="KoPub돋움체 Bold"/>
                <a:ea typeface="KoPub돋움체 Bold"/>
              </a:rPr>
              <a:t>기존 공방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78802" y="3489099"/>
            <a:ext cx="2166629" cy="36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>
              <a:solidFill>
                <a:srgbClr val="1D1D1D"/>
              </a:solidFill>
              <a:latin typeface="KoPub돋움체 Light"/>
              <a:ea typeface="KoPub돋움체 Light"/>
            </a:endParaRPr>
          </a:p>
        </p:txBody>
      </p:sp>
      <p:sp>
        <p:nvSpPr>
          <p:cNvPr id="74" name="TextBox 26"/>
          <p:cNvSpPr txBox="1"/>
          <p:nvPr/>
        </p:nvSpPr>
        <p:spPr>
          <a:xfrm>
            <a:off x="723867" y="3152001"/>
            <a:ext cx="1784749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금전적으로 돈이 든다</a:t>
            </a:r>
          </a:p>
        </p:txBody>
      </p:sp>
      <p:sp>
        <p:nvSpPr>
          <p:cNvPr id="75" name="TextBox 26"/>
          <p:cNvSpPr txBox="1"/>
          <p:nvPr/>
        </p:nvSpPr>
        <p:spPr>
          <a:xfrm>
            <a:off x="711809" y="3549881"/>
            <a:ext cx="1784749" cy="267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분실의 위험성</a:t>
            </a:r>
          </a:p>
        </p:txBody>
      </p:sp>
      <p:sp>
        <p:nvSpPr>
          <p:cNvPr id="76" name="TextBox 26"/>
          <p:cNvSpPr txBox="1"/>
          <p:nvPr/>
        </p:nvSpPr>
        <p:spPr>
          <a:xfrm>
            <a:off x="723866" y="3947760"/>
            <a:ext cx="1784749" cy="269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단어장이 더러워진다</a:t>
            </a:r>
            <a:endParaRPr lang="en-US" altLang="ko-KR" sz="1200">
              <a:latin typeface="KoPub돋움체 Medium"/>
              <a:ea typeface="KoPub돋움체 Medium"/>
            </a:endParaRPr>
          </a:p>
        </p:txBody>
      </p:sp>
      <p:sp>
        <p:nvSpPr>
          <p:cNvPr id="77" name="TextBox 26"/>
          <p:cNvSpPr txBox="1"/>
          <p:nvPr/>
        </p:nvSpPr>
        <p:spPr>
          <a:xfrm>
            <a:off x="735923" y="4321526"/>
            <a:ext cx="1784749" cy="448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단어장의 중복체크가 불가능하다 </a:t>
            </a:r>
          </a:p>
        </p:txBody>
      </p:sp>
      <p:sp>
        <p:nvSpPr>
          <p:cNvPr id="78" name="TextBox 26"/>
          <p:cNvSpPr txBox="1"/>
          <p:nvPr/>
        </p:nvSpPr>
        <p:spPr>
          <a:xfrm>
            <a:off x="723866" y="4791747"/>
            <a:ext cx="1784750" cy="445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필요한 단어만 나누기가 어렵다</a:t>
            </a:r>
            <a:endParaRPr lang="en-US" altLang="ko-KR" sz="1200">
              <a:latin typeface="KoPub돋움체 Medium"/>
              <a:ea typeface="KoPub돋움체 Medium"/>
            </a:endParaRPr>
          </a:p>
        </p:txBody>
      </p:sp>
      <p:sp>
        <p:nvSpPr>
          <p:cNvPr id="80" name="TextBox 26"/>
          <p:cNvSpPr txBox="1"/>
          <p:nvPr/>
        </p:nvSpPr>
        <p:spPr>
          <a:xfrm>
            <a:off x="3376398" y="3163431"/>
            <a:ext cx="1784749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돈이 들지 않는다</a:t>
            </a:r>
            <a:r>
              <a:rPr lang="en-US" altLang="ko-KR" sz="1200">
                <a:latin typeface="KoPub돋움체 Medium"/>
                <a:ea typeface="KoPub돋움체 Medium"/>
              </a:rPr>
              <a:t>.</a:t>
            </a:r>
          </a:p>
        </p:txBody>
      </p:sp>
      <p:sp>
        <p:nvSpPr>
          <p:cNvPr id="81" name="TextBox 26"/>
          <p:cNvSpPr txBox="1"/>
          <p:nvPr/>
        </p:nvSpPr>
        <p:spPr>
          <a:xfrm>
            <a:off x="3376398" y="3561310"/>
            <a:ext cx="1784749" cy="637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데이터를 항시 저장하기 때문에 분실의    위험성이 없다</a:t>
            </a:r>
            <a:r>
              <a:rPr lang="en-US" altLang="ko-KR" sz="1200">
                <a:latin typeface="KoPub돋움체 Medium"/>
                <a:ea typeface="KoPub돋움체 Medium"/>
              </a:rPr>
              <a:t>.</a:t>
            </a:r>
          </a:p>
        </p:txBody>
      </p:sp>
      <p:sp>
        <p:nvSpPr>
          <p:cNvPr id="82" name="TextBox 26"/>
          <p:cNvSpPr txBox="1"/>
          <p:nvPr/>
        </p:nvSpPr>
        <p:spPr>
          <a:xfrm>
            <a:off x="3364341" y="4188272"/>
            <a:ext cx="1784749" cy="448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단어장에 대해서 중복 단어의 체크가 가능</a:t>
            </a:r>
            <a:r>
              <a:rPr lang="en-US" altLang="ko-KR" sz="1200">
                <a:latin typeface="KoPub돋움체 Medium"/>
                <a:ea typeface="KoPub돋움체 Medium"/>
              </a:rPr>
              <a:t>.</a:t>
            </a:r>
          </a:p>
        </p:txBody>
      </p:sp>
      <p:sp>
        <p:nvSpPr>
          <p:cNvPr id="83" name="TextBox 26"/>
          <p:cNvSpPr txBox="1"/>
          <p:nvPr/>
        </p:nvSpPr>
        <p:spPr>
          <a:xfrm>
            <a:off x="3352284" y="4706721"/>
            <a:ext cx="1784749" cy="444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그룹별로 단어장을 만들수가 있다</a:t>
            </a:r>
            <a:r>
              <a:rPr lang="en-US" altLang="ko-KR" sz="1200">
                <a:latin typeface="KoPub돋움체 Medium"/>
                <a:ea typeface="KoPub돋움체 Medium"/>
              </a:rPr>
              <a:t>..</a:t>
            </a:r>
          </a:p>
        </p:txBody>
      </p:sp>
      <p:sp>
        <p:nvSpPr>
          <p:cNvPr id="84" name="TextBox 26"/>
          <p:cNvSpPr txBox="1"/>
          <p:nvPr/>
        </p:nvSpPr>
        <p:spPr>
          <a:xfrm>
            <a:off x="3376398" y="5225170"/>
            <a:ext cx="1784749" cy="640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비슷한 목적을 가진 사람들끼리 정보를  공유할수 있다</a:t>
            </a:r>
          </a:p>
        </p:txBody>
      </p:sp>
      <p:sp>
        <p:nvSpPr>
          <p:cNvPr id="85" name="TextBox 72"/>
          <p:cNvSpPr txBox="1"/>
          <p:nvPr/>
        </p:nvSpPr>
        <p:spPr>
          <a:xfrm>
            <a:off x="6669443" y="2243238"/>
            <a:ext cx="4984310" cy="907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222222"/>
                </a:solidFill>
                <a:latin typeface="KoPub돋움체 Medium"/>
                <a:ea typeface="KoPub돋움체 Medium"/>
              </a:rPr>
              <a:t>어디</a:t>
            </a:r>
            <a:r>
              <a:rPr lang="en-US" altLang="ko-KR">
                <a:solidFill>
                  <a:srgbClr val="222222"/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>
                <a:solidFill>
                  <a:schemeClr val="tx2"/>
                </a:solidFill>
                <a:latin typeface="KoPub돋움체 Medium"/>
                <a:ea typeface="KoPub돋움체 Medium"/>
              </a:rPr>
              <a:t>Suddent Eager Where</a:t>
            </a:r>
            <a:r>
              <a:rPr lang="ko-KR" altLang="en-US">
                <a:solidFill>
                  <a:srgbClr val="222222"/>
                </a:solidFill>
                <a:latin typeface="KoPub돋움체 Medium"/>
                <a:ea typeface="KoPub돋움체 Medium"/>
              </a:rPr>
              <a:t> 고 싶은 </a:t>
            </a:r>
          </a:p>
          <a:p>
            <a:pPr algn="ctr">
              <a:defRPr/>
            </a:pPr>
            <a:r>
              <a:rPr lang="ko-KR" altLang="en-US">
                <a:solidFill>
                  <a:srgbClr val="222222"/>
                </a:solidFill>
                <a:latin typeface="KoPub돋움체 Medium"/>
                <a:ea typeface="KoPub돋움체 Medium"/>
              </a:rPr>
              <a:t>사람들을 위한 공간</a:t>
            </a:r>
            <a:r>
              <a:rPr lang="en-US" altLang="ko-KR">
                <a:solidFill>
                  <a:srgbClr val="222222"/>
                </a:solidFill>
                <a:latin typeface="KoPub돋움체 Medium"/>
                <a:ea typeface="KoPub돋움체 Medium"/>
              </a:rPr>
              <a:t>,</a:t>
            </a:r>
            <a:r>
              <a:rPr lang="ko-KR" altLang="en-US">
                <a:solidFill>
                  <a:srgbClr val="222222"/>
                </a:solidFill>
                <a:latin typeface="KoPub돋움체 Medium"/>
                <a:ea typeface="KoPub돋움체 Medium"/>
              </a:rPr>
              <a:t> 인터넷만 있으면 어디서든 공부 할 수 있는 사이트</a:t>
            </a:r>
          </a:p>
        </p:txBody>
      </p:sp>
      <p:sp>
        <p:nvSpPr>
          <p:cNvPr id="86" name="TextBox 72"/>
          <p:cNvSpPr txBox="1"/>
          <p:nvPr/>
        </p:nvSpPr>
        <p:spPr>
          <a:xfrm>
            <a:off x="6428303" y="3429000"/>
            <a:ext cx="2150923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tx2"/>
                </a:solidFill>
                <a:latin typeface="KoPub돋움체 Medium"/>
                <a:ea typeface="KoPub돋움체 Medium"/>
              </a:rPr>
              <a:t>Sudden</a:t>
            </a:r>
            <a:r>
              <a:rPr lang="ko-KR" altLang="en-US">
                <a:solidFill>
                  <a:srgbClr val="222222"/>
                </a:solidFill>
                <a:latin typeface="KoPub돋움체 Medium"/>
                <a:ea typeface="KoPub돋움체 Medium"/>
              </a:rPr>
              <a:t> </a:t>
            </a:r>
            <a:r>
              <a:rPr lang="ko-KR" altLang="en-US" sz="1100">
                <a:solidFill>
                  <a:srgbClr val="222222"/>
                </a:solidFill>
                <a:latin typeface="KoPub돋움체 Medium"/>
                <a:ea typeface="KoPub돋움체 Medium"/>
              </a:rPr>
              <a:t>갑자기</a:t>
            </a:r>
          </a:p>
        </p:txBody>
      </p:sp>
      <p:sp>
        <p:nvSpPr>
          <p:cNvPr id="87" name="TextBox 72"/>
          <p:cNvSpPr txBox="1"/>
          <p:nvPr/>
        </p:nvSpPr>
        <p:spPr>
          <a:xfrm>
            <a:off x="6428303" y="4043904"/>
            <a:ext cx="2150923" cy="516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tx2"/>
                </a:solidFill>
                <a:latin typeface="KoPub돋움체 Medium"/>
                <a:ea typeface="KoPub돋움체 Medium"/>
              </a:rPr>
              <a:t>Eager </a:t>
            </a:r>
            <a:r>
              <a:rPr lang="ko-KR" altLang="en-US">
                <a:solidFill>
                  <a:srgbClr val="222222"/>
                </a:solidFill>
                <a:latin typeface="KoPub돋움체 Medium"/>
                <a:ea typeface="KoPub돋움체 Medium"/>
              </a:rPr>
              <a:t> </a:t>
            </a:r>
            <a:r>
              <a:rPr lang="ko-KR" altLang="en-US" sz="1100">
                <a:solidFill>
                  <a:srgbClr val="222222"/>
                </a:solidFill>
                <a:latin typeface="KoPub돋움체 Medium"/>
                <a:ea typeface="KoPub돋움체 Medium"/>
              </a:rPr>
              <a:t>열심히</a:t>
            </a:r>
          </a:p>
        </p:txBody>
      </p:sp>
      <p:sp>
        <p:nvSpPr>
          <p:cNvPr id="88" name="TextBox 72"/>
          <p:cNvSpPr txBox="1"/>
          <p:nvPr/>
        </p:nvSpPr>
        <p:spPr>
          <a:xfrm>
            <a:off x="6428303" y="4767322"/>
            <a:ext cx="2150923" cy="51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tx2"/>
                </a:solidFill>
                <a:latin typeface="KoPub돋움체 Medium"/>
                <a:ea typeface="KoPub돋움체 Medium"/>
              </a:rPr>
              <a:t>Where </a:t>
            </a:r>
            <a:r>
              <a:rPr lang="ko-KR" altLang="en-US">
                <a:solidFill>
                  <a:srgbClr val="222222"/>
                </a:solidFill>
                <a:latin typeface="KoPub돋움체 Medium"/>
                <a:ea typeface="KoPub돋움체 Medium"/>
              </a:rPr>
              <a:t> </a:t>
            </a:r>
            <a:r>
              <a:rPr lang="ko-KR" altLang="en-US" sz="1100">
                <a:solidFill>
                  <a:srgbClr val="222222"/>
                </a:solidFill>
                <a:latin typeface="KoPub돋움체 Medium"/>
                <a:ea typeface="KoPub돋움체 Medium"/>
              </a:rPr>
              <a:t>어디서든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02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역할 분담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이재찬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13267" y="2787006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이진혁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13267" y="3094783"/>
            <a:ext cx="1784748" cy="26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신승환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/>
            <p:nvPr/>
          </p:nvSpPr>
          <p:spPr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8"/>
            <p:cNvSpPr/>
            <p:nvPr/>
          </p:nvSpPr>
          <p:spPr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latin typeface="KoPub돋움체 Light"/>
                <a:ea typeface="KoPub돋움체 Light"/>
              </a:rPr>
              <a:t>Slug. All right reserved.</a:t>
            </a:r>
            <a:endParaRPr lang="ko-KR" altLang="en-US" sz="1000">
              <a:latin typeface="KoPub돋움체 Light"/>
              <a:ea typeface="KoPub돋움체 Light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30211" y="340256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임세웅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02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역할 분담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이재찬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이진혁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7187308" y="1806631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/>
              <a:t>이진혁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2715" y="4149054"/>
            <a:ext cx="3031685" cy="33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단어추가</a:t>
            </a: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95439" y="3843890"/>
            <a:ext cx="2095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단어장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latin typeface="KoPub돋움체 Light"/>
                <a:ea typeface="KoPub돋움체 Light"/>
              </a:rPr>
              <a:t>Slug. All right reserved.</a:t>
            </a:r>
            <a:endParaRPr lang="ko-KR" altLang="en-US" sz="1000">
              <a:latin typeface="KoPub돋움체 Light"/>
              <a:ea typeface="KoPub돋움체 Light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011826" y="1806631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/>
              <a:t>이재찬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17857" y="4149054"/>
            <a:ext cx="2369606" cy="33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스터디 검색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17856" y="4524998"/>
            <a:ext cx="2596633" cy="33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스터디 시험 등록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17855" y="4913718"/>
            <a:ext cx="3127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시험 풀기 </a:t>
            </a: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/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 채점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17854" y="5289662"/>
            <a:ext cx="4016846" cy="337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None/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 스터디 인원 권한 관리</a:t>
            </a:r>
            <a:endParaRPr lang="en-US" altLang="ko-KR" sz="16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5226" y="3843890"/>
            <a:ext cx="2095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스터디 등록</a:t>
            </a: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/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수정</a:t>
            </a:r>
          </a:p>
        </p:txBody>
      </p:sp>
      <p:sp>
        <p:nvSpPr>
          <p:cNvPr id="107" name="TextBox 25"/>
          <p:cNvSpPr txBox="1"/>
          <p:nvPr/>
        </p:nvSpPr>
        <p:spPr>
          <a:xfrm>
            <a:off x="6917854" y="5668498"/>
            <a:ext cx="3224692" cy="337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None/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 스터디 단어 등록</a:t>
            </a:r>
            <a:endParaRPr lang="en-US" altLang="ko-KR" sz="16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02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역할 분담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신승환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임세웅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latin typeface="KoPub돋움체 Light"/>
                <a:ea typeface="KoPub돋움체 Light"/>
              </a:rPr>
              <a:t>Slug. All right reserved.</a:t>
            </a:r>
            <a:endParaRPr lang="ko-KR" altLang="en-US" sz="1000">
              <a:latin typeface="KoPub돋움체 Light"/>
              <a:ea typeface="KoPub돋움체 Light"/>
            </a:endParaRPr>
          </a:p>
        </p:txBody>
      </p:sp>
      <p:sp>
        <p:nvSpPr>
          <p:cNvPr id="118" name="타원 57"/>
          <p:cNvSpPr/>
          <p:nvPr/>
        </p:nvSpPr>
        <p:spPr>
          <a:xfrm>
            <a:off x="7187308" y="1806631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/>
              <a:t>임세웅</a:t>
            </a:r>
          </a:p>
        </p:txBody>
      </p:sp>
      <p:sp>
        <p:nvSpPr>
          <p:cNvPr id="119" name="TextBox 64"/>
          <p:cNvSpPr txBox="1"/>
          <p:nvPr/>
        </p:nvSpPr>
        <p:spPr>
          <a:xfrm>
            <a:off x="1692715" y="4149054"/>
            <a:ext cx="3031685" cy="33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유저간 채팅</a:t>
            </a: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 </a:t>
            </a:r>
          </a:p>
        </p:txBody>
      </p:sp>
      <p:sp>
        <p:nvSpPr>
          <p:cNvPr id="120" name="TextBox 102"/>
          <p:cNvSpPr txBox="1"/>
          <p:nvPr/>
        </p:nvSpPr>
        <p:spPr>
          <a:xfrm>
            <a:off x="1589775" y="3843889"/>
            <a:ext cx="2095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회원가입 </a:t>
            </a: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/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 로그인</a:t>
            </a:r>
          </a:p>
        </p:txBody>
      </p:sp>
      <p:sp>
        <p:nvSpPr>
          <p:cNvPr id="121" name="타원 105"/>
          <p:cNvSpPr/>
          <p:nvPr/>
        </p:nvSpPr>
        <p:spPr>
          <a:xfrm>
            <a:off x="2011826" y="1806631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/>
              <a:t>신승환</a:t>
            </a:r>
          </a:p>
        </p:txBody>
      </p:sp>
      <p:sp>
        <p:nvSpPr>
          <p:cNvPr id="122" name="TextBox 22"/>
          <p:cNvSpPr txBox="1"/>
          <p:nvPr/>
        </p:nvSpPr>
        <p:spPr>
          <a:xfrm>
            <a:off x="6917857" y="4149054"/>
            <a:ext cx="2369606" cy="33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 dirty="0">
                <a:solidFill>
                  <a:srgbClr val="64818D"/>
                </a:solidFill>
                <a:latin typeface="KoPub돋움체 Bold"/>
                <a:ea typeface="KoPub돋움체 Bold"/>
              </a:rPr>
              <a:t>고객센터</a:t>
            </a:r>
          </a:p>
        </p:txBody>
      </p:sp>
      <p:sp>
        <p:nvSpPr>
          <p:cNvPr id="125" name="TextBox 26"/>
          <p:cNvSpPr txBox="1"/>
          <p:nvPr/>
        </p:nvSpPr>
        <p:spPr>
          <a:xfrm>
            <a:off x="6664656" y="3843890"/>
            <a:ext cx="2095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관리자 페이지</a:t>
            </a:r>
          </a:p>
        </p:txBody>
      </p:sp>
      <p:sp>
        <p:nvSpPr>
          <p:cNvPr id="127" name="TextBox 64"/>
          <p:cNvSpPr txBox="1"/>
          <p:nvPr/>
        </p:nvSpPr>
        <p:spPr>
          <a:xfrm>
            <a:off x="1680658" y="4486649"/>
            <a:ext cx="3031685" cy="33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>
                <a:solidFill>
                  <a:srgbClr val="64818D"/>
                </a:solidFill>
                <a:latin typeface="KoPub돋움체 Bold"/>
                <a:ea typeface="KoPub돋움체 Bold"/>
              </a:rPr>
              <a:t>마이 페이지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D52D41D1-28E1-40FC-BB25-CEBE7727E9E8}"/>
              </a:ext>
            </a:extLst>
          </p:cNvPr>
          <p:cNvSpPr txBox="1"/>
          <p:nvPr/>
        </p:nvSpPr>
        <p:spPr>
          <a:xfrm>
            <a:off x="6917857" y="4443964"/>
            <a:ext cx="2369606" cy="33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 dirty="0">
                <a:solidFill>
                  <a:srgbClr val="64818D"/>
                </a:solidFill>
                <a:latin typeface="KoPub돋움체 Bold"/>
                <a:ea typeface="KoPub돋움체 Bold"/>
              </a:rPr>
              <a:t>커뮤니티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E3B13F15-65FA-426B-A1DE-7E1D94A50902}"/>
              </a:ext>
            </a:extLst>
          </p:cNvPr>
          <p:cNvSpPr txBox="1"/>
          <p:nvPr/>
        </p:nvSpPr>
        <p:spPr>
          <a:xfrm>
            <a:off x="6917857" y="4796058"/>
            <a:ext cx="2369606" cy="33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64818D"/>
                </a:solidFill>
                <a:latin typeface="KoPub돋움체 Bold"/>
                <a:ea typeface="KoPub돋움체 Bold"/>
              </a:rPr>
              <a:t>- </a:t>
            </a:r>
            <a:r>
              <a:rPr lang="ko-KR" altLang="en-US" sz="1600" dirty="0">
                <a:solidFill>
                  <a:srgbClr val="64818D"/>
                </a:solidFill>
                <a:latin typeface="KoPub돋움체 Bold"/>
                <a:ea typeface="KoPub돋움체 Bold"/>
              </a:rPr>
              <a:t>메인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주요기능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신승환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13267" y="2787006"/>
            <a:ext cx="1784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이재찬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13267" y="3094783"/>
            <a:ext cx="1784748" cy="26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이진혁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/>
            <p:nvPr/>
          </p:nvSpPr>
          <p:spPr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8"/>
            <p:cNvSpPr/>
            <p:nvPr/>
          </p:nvSpPr>
          <p:spPr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latin typeface="KoPub돋움체 Light"/>
                <a:ea typeface="KoPub돋움체 Light"/>
              </a:rPr>
              <a:t>Slug. All right reserved.</a:t>
            </a:r>
            <a:endParaRPr lang="ko-KR" altLang="en-US" sz="1000">
              <a:latin typeface="KoPub돋움체 Light"/>
              <a:ea typeface="KoPub돋움체 Light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28"/>
          <p:cNvSpPr txBox="1"/>
          <p:nvPr/>
        </p:nvSpPr>
        <p:spPr>
          <a:xfrm>
            <a:off x="2713267" y="3429000"/>
            <a:ext cx="1784748" cy="26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임세웅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64818D"/>
                </a:solidFill>
                <a:latin typeface="KoPub돋움체 Bold"/>
                <a:ea typeface="KoPub돋움체 Bold"/>
              </a:rPr>
              <a:t>03</a:t>
            </a:r>
            <a:endParaRPr lang="ko-KR" altLang="en-US" sz="2800">
              <a:solidFill>
                <a:srgbClr val="64818D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KoPub돋움체 Bold"/>
                <a:ea typeface="KoPub돋움체 Bold"/>
              </a:rPr>
              <a:t>주요 기능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KoPub돋움체 Medium"/>
                <a:ea typeface="KoPub돋움체 Medium"/>
              </a:rPr>
              <a:t>클래스 리스트창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777" y="1374596"/>
            <a:ext cx="6365954" cy="5278437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5083215" y="4411642"/>
            <a:ext cx="602848" cy="21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34340" y="1843200"/>
            <a:ext cx="5377374" cy="952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99073" y="1381849"/>
            <a:ext cx="4505747" cy="3238653"/>
          </a:xfrm>
          <a:prstGeom prst="rect">
            <a:avLst/>
          </a:prstGeom>
        </p:spPr>
      </p:pic>
      <p:cxnSp>
        <p:nvCxnSpPr>
          <p:cNvPr id="93" name="연결선: 꺾임 92"/>
          <p:cNvCxnSpPr>
            <a:stCxn id="86" idx="3"/>
            <a:endCxn id="91" idx="2"/>
          </p:cNvCxnSpPr>
          <p:nvPr/>
        </p:nvCxnSpPr>
        <p:spPr>
          <a:xfrm>
            <a:off x="6311715" y="2319230"/>
            <a:ext cx="3240232" cy="2301273"/>
          </a:xfrm>
          <a:prstGeom prst="bentConnector4">
            <a:avLst>
              <a:gd name="adj1" fmla="val 15183"/>
              <a:gd name="adj2" fmla="val 10580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603120" y="4881864"/>
            <a:ext cx="4062040" cy="640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과목 </a:t>
            </a:r>
            <a:r>
              <a:rPr lang="en-US" altLang="ko-KR"/>
              <a:t>,</a:t>
            </a:r>
            <a:r>
              <a:rPr lang="ko-KR" altLang="en-US"/>
              <a:t> 레벨 </a:t>
            </a:r>
            <a:r>
              <a:rPr lang="en-US" altLang="ko-KR"/>
              <a:t>,</a:t>
            </a:r>
            <a:r>
              <a:rPr lang="ko-KR" altLang="en-US"/>
              <a:t> 온라인</a:t>
            </a:r>
            <a:r>
              <a:rPr lang="en-US" altLang="ko-KR"/>
              <a:t>/</a:t>
            </a:r>
            <a:r>
              <a:rPr lang="ko-KR" altLang="en-US"/>
              <a:t>오프라인 여부로 </a:t>
            </a:r>
          </a:p>
          <a:p>
            <a:pPr>
              <a:defRPr/>
            </a:pPr>
            <a:r>
              <a:rPr lang="ko-KR" altLang="en-US"/>
              <a:t>클래스 정렬 기능 제공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TM10237556[[fn=3D 메탈 테마]]</Template>
  <TotalTime>40</TotalTime>
  <Words>610</Words>
  <Application>Microsoft Office PowerPoint</Application>
  <PresentationFormat>와이드스크린</PresentationFormat>
  <Paragraphs>223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KoPub돋움체 Bold</vt:lpstr>
      <vt:lpstr>KoPub돋움체 Light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 </cp:lastModifiedBy>
  <cp:revision>131</cp:revision>
  <dcterms:created xsi:type="dcterms:W3CDTF">2017-11-01T08:16:26Z</dcterms:created>
  <dcterms:modified xsi:type="dcterms:W3CDTF">2020-03-30T17:13:20Z</dcterms:modified>
  <cp:version>0906.0100.01</cp:version>
</cp:coreProperties>
</file>